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5994400"/>
  <p:notesSz cx="7556500" cy="5994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86"/>
  </p:normalViewPr>
  <p:slideViewPr>
    <p:cSldViewPr>
      <p:cViewPr varScale="1">
        <p:scale>
          <a:sx n="108" d="100"/>
          <a:sy n="108" d="100"/>
        </p:scale>
        <p:origin x="208" y="12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5992" cy="59923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3943" y="1008240"/>
            <a:ext cx="1745437" cy="17837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8906" y="2575270"/>
            <a:ext cx="3918686" cy="954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3356864"/>
            <a:ext cx="5289550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1378712"/>
            <a:ext cx="3287077" cy="39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1378712"/>
            <a:ext cx="3287077" cy="39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3321" cy="598963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3943" y="1008240"/>
            <a:ext cx="1745437" cy="17837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991" y="268731"/>
            <a:ext cx="5805970" cy="775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140" y="2469387"/>
            <a:ext cx="4202430" cy="135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5574792"/>
            <a:ext cx="241808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5574792"/>
            <a:ext cx="17379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5574792"/>
            <a:ext cx="17379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@chateauepinay.fr" TargetMode="External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6.jp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349" y="4749800"/>
            <a:ext cx="731799" cy="699837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5B759376-4947-A346-BA47-4EE83CBC0F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0249" y="2997200"/>
            <a:ext cx="6096000" cy="1217641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2175"/>
              </a:spcBef>
            </a:pPr>
            <a:r>
              <a:rPr sz="4500" spc="145" dirty="0">
                <a:latin typeface="aliens and cows" panose="02000506040000020004" pitchFamily="2" charset="0"/>
              </a:rPr>
              <a:t>-</a:t>
            </a:r>
            <a:r>
              <a:rPr sz="4500" spc="260" dirty="0">
                <a:latin typeface="aliens and cows" panose="02000506040000020004" pitchFamily="2" charset="0"/>
              </a:rPr>
              <a:t> </a:t>
            </a:r>
            <a:r>
              <a:rPr lang="fr-FR" sz="4500" spc="-380" dirty="0">
                <a:latin typeface="aliens and cows" panose="02000506040000020004" pitchFamily="2" charset="0"/>
              </a:rPr>
              <a:t>C</a:t>
            </a:r>
            <a:r>
              <a:rPr sz="4500" spc="-380" dirty="0">
                <a:latin typeface="aliens and cows" panose="02000506040000020004" pitchFamily="2" charset="0"/>
              </a:rPr>
              <a:t>HÂ</a:t>
            </a:r>
            <a:r>
              <a:rPr lang="fr-FR" sz="4500" spc="-380" dirty="0" err="1">
                <a:latin typeface="aliens and cows" panose="02000506040000020004" pitchFamily="2" charset="0"/>
              </a:rPr>
              <a:t>T</a:t>
            </a:r>
            <a:r>
              <a:rPr sz="4500" spc="-380" dirty="0">
                <a:latin typeface="aliens and cows" panose="02000506040000020004" pitchFamily="2" charset="0"/>
              </a:rPr>
              <a:t>EAU</a:t>
            </a:r>
            <a:r>
              <a:rPr sz="4500" spc="254" dirty="0">
                <a:latin typeface="aliens and cows" panose="02000506040000020004" pitchFamily="2" charset="0"/>
              </a:rPr>
              <a:t> </a:t>
            </a:r>
            <a:r>
              <a:rPr sz="4500" spc="-525" dirty="0">
                <a:latin typeface="aliens and cows" panose="02000506040000020004" pitchFamily="2" charset="0"/>
              </a:rPr>
              <a:t>DE</a:t>
            </a:r>
            <a:r>
              <a:rPr sz="4500" spc="250" dirty="0">
                <a:latin typeface="aliens and cows" panose="02000506040000020004" pitchFamily="2" charset="0"/>
              </a:rPr>
              <a:t> </a:t>
            </a:r>
            <a:r>
              <a:rPr lang="fr-FR" sz="4500" spc="250" dirty="0">
                <a:latin typeface="aliens and cows" panose="02000506040000020004" pitchFamily="2" charset="0"/>
              </a:rPr>
              <a:t>L</a:t>
            </a:r>
            <a:r>
              <a:rPr lang="fr-FR" sz="4500" spc="-570" dirty="0">
                <a:latin typeface="aliens and cows" panose="02000506040000020004" pitchFamily="2" charset="0"/>
              </a:rPr>
              <a:t>'</a:t>
            </a:r>
            <a:r>
              <a:rPr sz="4500" spc="-570" dirty="0">
                <a:latin typeface="aliens and cows" panose="02000506040000020004" pitchFamily="2" charset="0"/>
              </a:rPr>
              <a:t>EP</a:t>
            </a:r>
            <a:r>
              <a:rPr lang="fr-FR" sz="4500" spc="-570" dirty="0">
                <a:latin typeface="aliens and cows" panose="02000506040000020004" pitchFamily="2" charset="0"/>
              </a:rPr>
              <a:t>IN</a:t>
            </a:r>
            <a:r>
              <a:rPr sz="4500" spc="-570" dirty="0">
                <a:latin typeface="aliens and cows" panose="02000506040000020004" pitchFamily="2" charset="0"/>
              </a:rPr>
              <a:t>AY</a:t>
            </a:r>
            <a:r>
              <a:rPr sz="4500" spc="270" dirty="0">
                <a:latin typeface="aliens and cows" panose="02000506040000020004" pitchFamily="2" charset="0"/>
              </a:rPr>
              <a:t> </a:t>
            </a:r>
            <a:r>
              <a:rPr lang="fr-FR" sz="4500" spc="95" dirty="0">
                <a:latin typeface="aliens and cows" panose="02000506040000020004" pitchFamily="2" charset="0"/>
              </a:rPr>
              <a:t>–</a:t>
            </a:r>
            <a:br>
              <a:rPr lang="fr-FR" sz="4500" spc="95" dirty="0">
                <a:latin typeface="aliens and cows" panose="02000506040000020004" pitchFamily="2" charset="0"/>
              </a:rPr>
            </a:br>
            <a:r>
              <a:rPr lang="fr-FR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  <a:r>
              <a:rPr lang="fr-FR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fr-FR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Pays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fr-FR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Loire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Saint-</a:t>
            </a:r>
            <a:r>
              <a:rPr lang="fr-FR"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Georges-</a:t>
            </a:r>
            <a:r>
              <a:rPr lang="fr-FR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sur-Loire</a:t>
            </a:r>
            <a:endParaRPr lang="fr-FR" sz="4500" spc="9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"/>
            <a:ext cx="2899194" cy="5989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71935" y="87536"/>
            <a:ext cx="4509770" cy="5812790"/>
            <a:chOff x="2971935" y="87536"/>
            <a:chExt cx="4509770" cy="5812790"/>
          </a:xfrm>
        </p:grpSpPr>
        <p:sp>
          <p:nvSpPr>
            <p:cNvPr id="4" name="object 4"/>
            <p:cNvSpPr/>
            <p:nvPr/>
          </p:nvSpPr>
          <p:spPr>
            <a:xfrm>
              <a:off x="2977362" y="114096"/>
              <a:ext cx="0" cy="5771515"/>
            </a:xfrm>
            <a:custGeom>
              <a:avLst/>
              <a:gdLst/>
              <a:ahLst/>
              <a:cxnLst/>
              <a:rect l="l" t="t" r="r" b="b"/>
              <a:pathLst>
                <a:path h="5771515">
                  <a:moveTo>
                    <a:pt x="0" y="0"/>
                  </a:moveTo>
                  <a:lnTo>
                    <a:pt x="0" y="5771273"/>
                  </a:lnTo>
                </a:path>
              </a:pathLst>
            </a:custGeom>
            <a:ln w="10283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9485" y="5895346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0" y="0"/>
                  </a:moveTo>
                  <a:lnTo>
                    <a:pt x="4464692" y="0"/>
                  </a:lnTo>
                </a:path>
              </a:pathLst>
            </a:custGeom>
            <a:ln w="9190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76363" y="103543"/>
              <a:ext cx="0" cy="5771515"/>
            </a:xfrm>
            <a:custGeom>
              <a:avLst/>
              <a:gdLst/>
              <a:ahLst/>
              <a:cxnLst/>
              <a:rect l="l" t="t" r="r" b="b"/>
              <a:pathLst>
                <a:path h="5771515">
                  <a:moveTo>
                    <a:pt x="0" y="5771273"/>
                  </a:moveTo>
                  <a:lnTo>
                    <a:pt x="0" y="0"/>
                  </a:lnTo>
                </a:path>
              </a:pathLst>
            </a:custGeom>
            <a:ln w="10283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8144" y="92405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4464692" y="0"/>
                  </a:moveTo>
                  <a:lnTo>
                    <a:pt x="0" y="0"/>
                  </a:lnTo>
                </a:path>
              </a:pathLst>
            </a:custGeom>
            <a:ln w="9190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1927" y="87540"/>
              <a:ext cx="4509770" cy="5812790"/>
            </a:xfrm>
            <a:custGeom>
              <a:avLst/>
              <a:gdLst/>
              <a:ahLst/>
              <a:cxnLst/>
              <a:rect l="l" t="t" r="r" b="b"/>
              <a:pathLst>
                <a:path w="4509770" h="5812790">
                  <a:moveTo>
                    <a:pt x="9740" y="5807418"/>
                  </a:moveTo>
                  <a:lnTo>
                    <a:pt x="8318" y="5803976"/>
                  </a:lnTo>
                  <a:lnTo>
                    <a:pt x="4876" y="5802554"/>
                  </a:lnTo>
                  <a:lnTo>
                    <a:pt x="1422" y="5803976"/>
                  </a:lnTo>
                  <a:lnTo>
                    <a:pt x="0" y="5807418"/>
                  </a:lnTo>
                  <a:lnTo>
                    <a:pt x="1422" y="5810872"/>
                  </a:lnTo>
                  <a:lnTo>
                    <a:pt x="4876" y="5812294"/>
                  </a:lnTo>
                  <a:lnTo>
                    <a:pt x="8318" y="5810872"/>
                  </a:lnTo>
                  <a:lnTo>
                    <a:pt x="9740" y="5807418"/>
                  </a:lnTo>
                  <a:close/>
                </a:path>
                <a:path w="4509770" h="5812790">
                  <a:moveTo>
                    <a:pt x="9740" y="4864"/>
                  </a:moveTo>
                  <a:lnTo>
                    <a:pt x="8318" y="1422"/>
                  </a:lnTo>
                  <a:lnTo>
                    <a:pt x="4876" y="0"/>
                  </a:lnTo>
                  <a:lnTo>
                    <a:pt x="1422" y="1422"/>
                  </a:lnTo>
                  <a:lnTo>
                    <a:pt x="0" y="4864"/>
                  </a:lnTo>
                  <a:lnTo>
                    <a:pt x="1422" y="8318"/>
                  </a:lnTo>
                  <a:lnTo>
                    <a:pt x="4876" y="9740"/>
                  </a:lnTo>
                  <a:lnTo>
                    <a:pt x="8318" y="8318"/>
                  </a:lnTo>
                  <a:lnTo>
                    <a:pt x="9740" y="4864"/>
                  </a:lnTo>
                  <a:close/>
                </a:path>
                <a:path w="4509770" h="5812790">
                  <a:moveTo>
                    <a:pt x="4509490" y="5807418"/>
                  </a:moveTo>
                  <a:lnTo>
                    <a:pt x="4508068" y="5803976"/>
                  </a:lnTo>
                  <a:lnTo>
                    <a:pt x="4504626" y="5802554"/>
                  </a:lnTo>
                  <a:lnTo>
                    <a:pt x="4501185" y="5803976"/>
                  </a:lnTo>
                  <a:lnTo>
                    <a:pt x="4499749" y="5807418"/>
                  </a:lnTo>
                  <a:lnTo>
                    <a:pt x="4501185" y="5810872"/>
                  </a:lnTo>
                  <a:lnTo>
                    <a:pt x="4504626" y="5812294"/>
                  </a:lnTo>
                  <a:lnTo>
                    <a:pt x="4508068" y="5810872"/>
                  </a:lnTo>
                  <a:lnTo>
                    <a:pt x="4509490" y="5807418"/>
                  </a:lnTo>
                  <a:close/>
                </a:path>
                <a:path w="4509770" h="5812790">
                  <a:moveTo>
                    <a:pt x="4509490" y="4864"/>
                  </a:moveTo>
                  <a:lnTo>
                    <a:pt x="4508068" y="1422"/>
                  </a:lnTo>
                  <a:lnTo>
                    <a:pt x="4504626" y="0"/>
                  </a:lnTo>
                  <a:lnTo>
                    <a:pt x="4501185" y="1422"/>
                  </a:lnTo>
                  <a:lnTo>
                    <a:pt x="4499749" y="4864"/>
                  </a:lnTo>
                  <a:lnTo>
                    <a:pt x="4501185" y="8318"/>
                  </a:lnTo>
                  <a:lnTo>
                    <a:pt x="4504626" y="9740"/>
                  </a:lnTo>
                  <a:lnTo>
                    <a:pt x="4508068" y="8318"/>
                  </a:lnTo>
                  <a:lnTo>
                    <a:pt x="4509490" y="4864"/>
                  </a:lnTo>
                  <a:close/>
                </a:path>
              </a:pathLst>
            </a:custGeom>
            <a:solidFill>
              <a:srgbClr val="948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3659" y="131737"/>
              <a:ext cx="4431030" cy="5734685"/>
            </a:xfrm>
            <a:custGeom>
              <a:avLst/>
              <a:gdLst/>
              <a:ahLst/>
              <a:cxnLst/>
              <a:rect l="l" t="t" r="r" b="b"/>
              <a:pathLst>
                <a:path w="4431030" h="5734685">
                  <a:moveTo>
                    <a:pt x="0" y="0"/>
                  </a:moveTo>
                  <a:lnTo>
                    <a:pt x="4430762" y="0"/>
                  </a:lnTo>
                  <a:lnTo>
                    <a:pt x="4430762" y="5734623"/>
                  </a:lnTo>
                  <a:lnTo>
                    <a:pt x="0" y="5734623"/>
                  </a:lnTo>
                  <a:lnTo>
                    <a:pt x="0" y="0"/>
                  </a:lnTo>
                  <a:close/>
                </a:path>
              </a:pathLst>
            </a:custGeom>
            <a:ln w="7401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3587" y="277428"/>
              <a:ext cx="740445" cy="5231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28644" y="989901"/>
            <a:ext cx="4048125" cy="233204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85"/>
              </a:spcBef>
            </a:pPr>
            <a:r>
              <a:rPr sz="900" b="1" spc="-10" dirty="0">
                <a:latin typeface="Times New Roman"/>
                <a:cs typeface="Times New Roman"/>
              </a:rPr>
              <a:t>L’HÔTEL</a:t>
            </a:r>
            <a:endParaRPr sz="9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910"/>
              </a:lnSpc>
              <a:spcBef>
                <a:spcPts val="14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Située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tout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prêt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Châteaux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Loire,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cette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demeure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XVe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XVIIe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entourée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d’un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parc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hectares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arbres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centenaires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côtoient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allées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roses.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soin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apporté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décoration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salons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alliant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meubles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anciens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ts val="925"/>
              </a:lnSpc>
              <a:spcBef>
                <a:spcPts val="5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touches</a:t>
            </a:r>
            <a:r>
              <a:rPr sz="8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contemporaines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contribue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séjour</a:t>
            </a:r>
            <a:r>
              <a:rPr sz="8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inoubliable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Anjou.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ts val="925"/>
              </a:lnSpc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nombreux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loisirs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cet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hôtel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charme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intimiste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sauront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satisfaire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petits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grands.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ts val="910"/>
              </a:lnSpc>
              <a:spcBef>
                <a:spcPts val="12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quoi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vivre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sz="8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expérience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entre</a:t>
            </a:r>
            <a:r>
              <a:rPr sz="8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piscine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naturelle</a:t>
            </a:r>
            <a:r>
              <a:rPr sz="8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traitée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plantes,</a:t>
            </a:r>
            <a:r>
              <a:rPr sz="8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vélos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parcourir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bords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Loire,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tennis,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canoës,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pétanque,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trampoline,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 err="1"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surprises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lieu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aussi</a:t>
            </a:r>
            <a:r>
              <a:rPr sz="8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havre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paix</a:t>
            </a:r>
            <a:r>
              <a:rPr sz="8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sz="8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invite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détente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relaxation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grâce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ts val="925"/>
              </a:lnSpc>
              <a:spcBef>
                <a:spcPts val="4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espace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bien-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(jacuzzi,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hammam,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fitness)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Douces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Angevines.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ts val="925"/>
              </a:lnSpc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Sans</a:t>
            </a:r>
            <a:r>
              <a:rPr sz="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oublier,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cuisine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Franc</a:t>
            </a:r>
            <a:r>
              <a:rPr lang="fr-FR" sz="8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çaise</a:t>
            </a:r>
            <a:r>
              <a:rPr lang="fr-FR"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 err="1">
                <a:latin typeface="Calibri" panose="020F0502020204030204" pitchFamily="34" charset="0"/>
                <a:cs typeface="Calibri" panose="020F0502020204030204" pitchFamily="34" charset="0"/>
              </a:rPr>
              <a:t>authentique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l’Orangerie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sz="8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715" algn="just">
              <a:lnSpc>
                <a:spcPts val="910"/>
              </a:lnSpc>
              <a:spcBef>
                <a:spcPts val="12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l’accent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produits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frais,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locaux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saison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fruits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légumes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potager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permaculture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Château.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Ici,</a:t>
            </a:r>
            <a:r>
              <a:rPr sz="8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nous</a:t>
            </a:r>
            <a:r>
              <a:rPr sz="8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prenons</a:t>
            </a:r>
            <a:r>
              <a:rPr sz="8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soin</a:t>
            </a:r>
            <a:r>
              <a:rPr sz="8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8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prenant</a:t>
            </a:r>
            <a:r>
              <a:rPr sz="8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soin</a:t>
            </a:r>
            <a:r>
              <a:rPr sz="8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notre</a:t>
            </a:r>
            <a:r>
              <a:rPr sz="8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environnement</a:t>
            </a:r>
            <a:r>
              <a:rPr sz="8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devenir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350" algn="just">
              <a:lnSpc>
                <a:spcPts val="890"/>
              </a:lnSpc>
              <a:spcBef>
                <a:spcPts val="13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l’hôtel</a:t>
            </a:r>
            <a:r>
              <a:rPr sz="8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demain,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respectueux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nature,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prônant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valeurs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respect,</a:t>
            </a:r>
            <a:r>
              <a:rPr sz="8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générosité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bienveillance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800" dirty="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SERVICES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&amp;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EQUIPEMENTS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8771" y="3317748"/>
            <a:ext cx="983615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indent="-106680">
              <a:lnSpc>
                <a:spcPts val="925"/>
              </a:lnSpc>
              <a:spcBef>
                <a:spcPts val="100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chambres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ct val="100000"/>
              </a:lnSpc>
              <a:spcBef>
                <a:spcPts val="45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Piscine</a:t>
            </a:r>
            <a:r>
              <a:rPr sz="8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naturelle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spcBef>
                <a:spcPts val="25"/>
              </a:spcBef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Hammam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Jacuzzi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spcBef>
                <a:spcPts val="50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Salle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gym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Vélos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disposition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5205" y="3317748"/>
            <a:ext cx="1306195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indent="-106680">
              <a:lnSpc>
                <a:spcPts val="925"/>
              </a:lnSpc>
              <a:spcBef>
                <a:spcPts val="100"/>
              </a:spcBef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Tennis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Canoë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ct val="100000"/>
              </a:lnSpc>
              <a:spcBef>
                <a:spcPts val="45"/>
              </a:spcBef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Pétanque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spcBef>
                <a:spcPts val="25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Trampoline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balançoires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Salle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billard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spcBef>
                <a:spcPts val="50"/>
              </a:spcBef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Piano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Salle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jeux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8057" y="3290316"/>
            <a:ext cx="107188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indent="-106680">
              <a:lnSpc>
                <a:spcPts val="935"/>
              </a:lnSpc>
              <a:spcBef>
                <a:spcPts val="100"/>
              </a:spcBef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Climatisation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buFont typeface="Arial MT"/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Parking</a:t>
            </a:r>
            <a:r>
              <a:rPr sz="8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(gratuit)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spcBef>
                <a:spcPts val="20"/>
              </a:spcBef>
              <a:buFont typeface="Arial MT"/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Chambre</a:t>
            </a:r>
            <a:r>
              <a:rPr sz="8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PMR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buFont typeface="Arial MT"/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non-fumeur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spcBef>
                <a:spcPts val="50"/>
              </a:spcBef>
              <a:buFont typeface="Arial MT"/>
              <a:buChar char="•"/>
              <a:tabLst>
                <a:tab pos="11938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WI-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sz="8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(gratuit)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25"/>
              </a:lnSpc>
              <a:buFont typeface="Arial MT"/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cinéma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 marR="194310" indent="-106045">
              <a:lnSpc>
                <a:spcPct val="102499"/>
              </a:lnSpc>
              <a:spcBef>
                <a:spcPts val="25"/>
              </a:spcBef>
              <a:buFont typeface="Arial MT"/>
              <a:buChar char="•"/>
              <a:tabLst>
                <a:tab pos="118110" algn="l"/>
              </a:tabLst>
            </a:pP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Animaux</a:t>
            </a:r>
            <a:r>
              <a:rPr sz="8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acceptés</a:t>
            </a:r>
            <a:r>
              <a:rPr sz="800" spc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(supp)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8644" y="4330509"/>
            <a:ext cx="3328670" cy="14909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85"/>
              </a:spcBef>
            </a:pPr>
            <a:r>
              <a:rPr sz="900" b="1" dirty="0">
                <a:latin typeface="Times New Roman"/>
                <a:cs typeface="Times New Roman"/>
              </a:rPr>
              <a:t>EN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QUELQUES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LIGNES,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LE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CHÂTEAU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DE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L’EPINAY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C’EST:</a:t>
            </a:r>
            <a:endParaRPr sz="900" dirty="0">
              <a:latin typeface="Times New Roman"/>
              <a:cs typeface="Times New Roman"/>
            </a:endParaRPr>
          </a:p>
          <a:p>
            <a:pPr marL="120014" indent="-106680">
              <a:lnSpc>
                <a:spcPts val="925"/>
              </a:lnSpc>
              <a:spcBef>
                <a:spcPts val="75"/>
              </a:spcBef>
              <a:buChar char="•"/>
              <a:tabLst>
                <a:tab pos="120014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géographique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1h30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TGV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4" indent="-106680">
              <a:lnSpc>
                <a:spcPts val="925"/>
              </a:lnSpc>
              <a:buChar char="•"/>
              <a:tabLst>
                <a:tab pos="120014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cadre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unique,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ressourçant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chaleureux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4" indent="-106680">
              <a:lnSpc>
                <a:spcPct val="100000"/>
              </a:lnSpc>
              <a:spcBef>
                <a:spcPts val="50"/>
              </a:spcBef>
              <a:buChar char="•"/>
              <a:tabLst>
                <a:tab pos="120014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jardins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française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entourés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magnifiques rosiers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4" indent="-106680">
              <a:lnSpc>
                <a:spcPct val="100000"/>
              </a:lnSpc>
              <a:spcBef>
                <a:spcPts val="45"/>
              </a:spcBef>
              <a:buChar char="•"/>
              <a:tabLst>
                <a:tab pos="120014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nombreuses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 MT"/>
              <a:buChar char="•"/>
            </a:pPr>
            <a:endParaRPr sz="800" dirty="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latin typeface="Times New Roman"/>
                <a:cs typeface="Times New Roman"/>
              </a:rPr>
              <a:t>L’ANJOU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UNE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REGION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CULTURELLE</a:t>
            </a:r>
            <a:endParaRPr sz="900" dirty="0">
              <a:latin typeface="Times New Roman"/>
              <a:cs typeface="Times New Roman"/>
            </a:endParaRPr>
          </a:p>
          <a:p>
            <a:pPr marL="119380" indent="-106680">
              <a:lnSpc>
                <a:spcPts val="935"/>
              </a:lnSpc>
              <a:spcBef>
                <a:spcPts val="75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nombreux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château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découvrir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ts val="935"/>
              </a:lnSpc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Domaines</a:t>
            </a:r>
            <a:r>
              <a:rPr sz="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vignobles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l’Anjou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proximité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ct val="100000"/>
              </a:lnSpc>
              <a:spcBef>
                <a:spcPts val="25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Balade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bords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Loire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380" indent="-106680">
              <a:lnSpc>
                <a:spcPct val="100000"/>
              </a:lnSpc>
              <a:spcBef>
                <a:spcPts val="45"/>
              </a:spcBef>
              <a:buChar char="•"/>
              <a:tabLst>
                <a:tab pos="119380" algn="l"/>
              </a:tabLst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Découverte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jardins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parcs</a:t>
            </a:r>
            <a:r>
              <a:rPr sz="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latin typeface="Calibri" panose="020F0502020204030204" pitchFamily="34" charset="0"/>
                <a:cs typeface="Calibri" panose="020F0502020204030204" pitchFamily="34" charset="0"/>
              </a:rPr>
              <a:t>emblématiques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03A9B5F1-F93C-3843-8A39-B16A358FB2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5346" y="210961"/>
            <a:ext cx="3265704" cy="57643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fr-FR" sz="2400" spc="130" dirty="0">
                <a:latin typeface="aliens and cows" panose="02000506040000020004" pitchFamily="2" charset="0"/>
              </a:rPr>
              <a:t>- CHÂTEAU DE L’EPINAY -</a:t>
            </a:r>
            <a:endParaRPr sz="2400" spc="80" dirty="0">
              <a:latin typeface="aliens and cows" panose="02000506040000020004" pitchFamily="2" charset="0"/>
            </a:endParaRPr>
          </a:p>
          <a:p>
            <a:pPr marL="610870">
              <a:lnSpc>
                <a:spcPct val="100000"/>
              </a:lnSpc>
              <a:spcBef>
                <a:spcPts val="85"/>
              </a:spcBef>
            </a:pPr>
            <a:r>
              <a:rPr sz="900" spc="-20" dirty="0"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  <a:r>
              <a:rPr sz="9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900" spc="-10" dirty="0">
                <a:latin typeface="Calibri" panose="020F0502020204030204" pitchFamily="34" charset="0"/>
                <a:cs typeface="Calibri" panose="020F0502020204030204" pitchFamily="34" charset="0"/>
              </a:rPr>
              <a:t>Pays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sz="9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900" spc="-10" dirty="0">
                <a:latin typeface="Calibri" panose="020F0502020204030204" pitchFamily="34" charset="0"/>
                <a:cs typeface="Calibri" panose="020F0502020204030204" pitchFamily="34" charset="0"/>
              </a:rPr>
              <a:t> Loire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9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20" dirty="0">
                <a:latin typeface="Calibri" panose="020F0502020204030204" pitchFamily="34" charset="0"/>
                <a:cs typeface="Calibri" panose="020F0502020204030204" pitchFamily="34" charset="0"/>
              </a:rPr>
              <a:t>Saint-</a:t>
            </a:r>
            <a:r>
              <a:rPr sz="900" spc="-25" dirty="0">
                <a:latin typeface="Calibri" panose="020F0502020204030204" pitchFamily="34" charset="0"/>
                <a:cs typeface="Calibri" panose="020F0502020204030204" pitchFamily="34" charset="0"/>
              </a:rPr>
              <a:t>Georges-</a:t>
            </a:r>
            <a:r>
              <a:rPr sz="900" spc="-20" dirty="0">
                <a:latin typeface="Calibri" panose="020F0502020204030204" pitchFamily="34" charset="0"/>
                <a:cs typeface="Calibri" panose="020F0502020204030204" pitchFamily="34" charset="0"/>
              </a:rPr>
              <a:t>sur-Loire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3254" y="1074242"/>
            <a:ext cx="6746240" cy="4418330"/>
            <a:chOff x="293254" y="1074242"/>
            <a:chExt cx="6746240" cy="4418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54" y="1074242"/>
              <a:ext cx="2343696" cy="15615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237" y="3902651"/>
              <a:ext cx="2387701" cy="158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7061" y="2543276"/>
              <a:ext cx="2352382" cy="156705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864942" y="1407512"/>
            <a:ext cx="400494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nuit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week-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end,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Château</a:t>
            </a:r>
            <a:r>
              <a:rPr sz="800" spc="17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l’Epinay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disposition</a:t>
            </a:r>
            <a:r>
              <a:rPr sz="800" spc="3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sz="800" spc="3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</a:t>
            </a:r>
            <a:r>
              <a:rPr sz="800" spc="3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d’accueil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personnes.</a:t>
            </a:r>
            <a:r>
              <a:rPr sz="800" spc="-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sz="800" spc="-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réparties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800" spc="-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800" spc="-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catégories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Charme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230" marR="5080" indent="-177165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800" spc="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Prestige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(dont</a:t>
            </a:r>
            <a:r>
              <a:rPr sz="800" spc="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r>
              <a:rPr sz="800" spc="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mobilité réduite)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Luxe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Suites</a:t>
            </a:r>
            <a:endParaRPr lang="fr-FR" sz="800" spc="-1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230" indent="-176530">
              <a:lnSpc>
                <a:spcPct val="100000"/>
              </a:lnSpc>
              <a:buChar char="•"/>
              <a:tabLst>
                <a:tab pos="189230" algn="l"/>
              </a:tabLst>
            </a:pPr>
            <a:r>
              <a:rPr lang="fr-FR"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Suite 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994" y="2996044"/>
            <a:ext cx="40043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décoration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soignée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réalisée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spc="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inviter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voyager</a:t>
            </a:r>
            <a:r>
              <a:rPr sz="800" spc="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exclusifs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alliant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charme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3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l’ancien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3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confort moderne.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offre</a:t>
            </a:r>
            <a:r>
              <a:rPr sz="800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différente</a:t>
            </a:r>
            <a:r>
              <a:rPr sz="800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domaine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sz="8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0824" y="4597400"/>
            <a:ext cx="40036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</a:t>
            </a:r>
            <a:r>
              <a:rPr sz="800" spc="2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2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sz="800" spc="2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venue,</a:t>
            </a:r>
            <a:r>
              <a:rPr sz="800" spc="2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2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apprécierez</a:t>
            </a:r>
            <a:r>
              <a:rPr sz="800" spc="2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aussi</a:t>
            </a:r>
            <a:r>
              <a:rPr sz="800" spc="22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</a:t>
            </a:r>
            <a:r>
              <a:rPr sz="800" spc="2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2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</a:t>
            </a:r>
            <a:r>
              <a:rPr sz="800" spc="2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l’ambiance</a:t>
            </a:r>
            <a:r>
              <a:rPr sz="8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conviviale</a:t>
            </a:r>
            <a:r>
              <a:rPr sz="8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les</a:t>
            </a:r>
            <a:r>
              <a:rPr sz="8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nombreuses activités sur</a:t>
            </a:r>
            <a:r>
              <a:rPr sz="8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auxquelles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pourrez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</a:t>
            </a:r>
            <a:r>
              <a:rPr sz="800" spc="4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</a:t>
            </a:r>
            <a:r>
              <a:rPr sz="800" spc="4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</a:t>
            </a:r>
            <a:r>
              <a:rPr sz="800" spc="4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800" spc="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tennis,</a:t>
            </a:r>
            <a:r>
              <a:rPr sz="800" spc="4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ping-pong,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pétanque,</a:t>
            </a:r>
            <a:r>
              <a:rPr sz="800" spc="-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canoës,</a:t>
            </a:r>
            <a:r>
              <a:rPr sz="80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trampolines,</a:t>
            </a:r>
            <a:r>
              <a:rPr sz="80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balançoires,</a:t>
            </a:r>
            <a:r>
              <a:rPr sz="800" spc="-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molky</a:t>
            </a:r>
            <a:r>
              <a:rPr sz="800" spc="-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745" y="128036"/>
            <a:ext cx="7369175" cy="5742305"/>
            <a:chOff x="78745" y="128036"/>
            <a:chExt cx="7369175" cy="5742305"/>
          </a:xfrm>
        </p:grpSpPr>
        <p:sp>
          <p:nvSpPr>
            <p:cNvPr id="11" name="object 11"/>
            <p:cNvSpPr/>
            <p:nvPr/>
          </p:nvSpPr>
          <p:spPr>
            <a:xfrm>
              <a:off x="82445" y="131737"/>
              <a:ext cx="7362190" cy="5734685"/>
            </a:xfrm>
            <a:custGeom>
              <a:avLst/>
              <a:gdLst/>
              <a:ahLst/>
              <a:cxnLst/>
              <a:rect l="l" t="t" r="r" b="b"/>
              <a:pathLst>
                <a:path w="7362190" h="5734685">
                  <a:moveTo>
                    <a:pt x="0" y="0"/>
                  </a:moveTo>
                  <a:lnTo>
                    <a:pt x="7361734" y="0"/>
                  </a:lnTo>
                  <a:lnTo>
                    <a:pt x="7361734" y="5734623"/>
                  </a:lnTo>
                  <a:lnTo>
                    <a:pt x="0" y="5734623"/>
                  </a:lnTo>
                  <a:lnTo>
                    <a:pt x="0" y="0"/>
                  </a:lnTo>
                  <a:close/>
                </a:path>
              </a:pathLst>
            </a:custGeom>
            <a:ln w="7401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628" y="277428"/>
              <a:ext cx="740445" cy="523140"/>
            </a:xfrm>
            <a:prstGeom prst="rect">
              <a:avLst/>
            </a:prstGeom>
          </p:spPr>
        </p:pic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8972F251-412E-F84A-9A28-29B531E858BC}"/>
              </a:ext>
            </a:extLst>
          </p:cNvPr>
          <p:cNvSpPr txBox="1">
            <a:spLocks/>
          </p:cNvSpPr>
          <p:nvPr/>
        </p:nvSpPr>
        <p:spPr>
          <a:xfrm>
            <a:off x="2450998" y="299733"/>
            <a:ext cx="2541663" cy="4251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34"/>
              </a:spcBef>
            </a:pPr>
            <a:r>
              <a:rPr lang="fr-FR" sz="2400" spc="130" dirty="0">
                <a:latin typeface="aliens and cows" panose="02000506040000020004" pitchFamily="2" charset="0"/>
              </a:rPr>
              <a:t>- NOS CHAMBRES -</a:t>
            </a:r>
            <a:endParaRPr lang="fr-FR" sz="2400" spc="80" dirty="0">
              <a:latin typeface="aliens and cows" panose="0200050604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891" y="88425"/>
            <a:ext cx="4509770" cy="5812790"/>
            <a:chOff x="112891" y="88425"/>
            <a:chExt cx="4509770" cy="5812790"/>
          </a:xfrm>
        </p:grpSpPr>
        <p:sp>
          <p:nvSpPr>
            <p:cNvPr id="3" name="object 3"/>
            <p:cNvSpPr/>
            <p:nvPr/>
          </p:nvSpPr>
          <p:spPr>
            <a:xfrm>
              <a:off x="118327" y="114998"/>
              <a:ext cx="0" cy="5771515"/>
            </a:xfrm>
            <a:custGeom>
              <a:avLst/>
              <a:gdLst/>
              <a:ahLst/>
              <a:cxnLst/>
              <a:rect l="l" t="t" r="r" b="b"/>
              <a:pathLst>
                <a:path h="5771515">
                  <a:moveTo>
                    <a:pt x="0" y="0"/>
                  </a:moveTo>
                  <a:lnTo>
                    <a:pt x="0" y="5771273"/>
                  </a:lnTo>
                </a:path>
              </a:pathLst>
            </a:custGeom>
            <a:ln w="10283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441" y="5896242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0" y="0"/>
                  </a:moveTo>
                  <a:lnTo>
                    <a:pt x="4464692" y="0"/>
                  </a:lnTo>
                </a:path>
              </a:pathLst>
            </a:custGeom>
            <a:ln w="9190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7326" y="104444"/>
              <a:ext cx="0" cy="5771515"/>
            </a:xfrm>
            <a:custGeom>
              <a:avLst/>
              <a:gdLst/>
              <a:ahLst/>
              <a:cxnLst/>
              <a:rect l="l" t="t" r="r" b="b"/>
              <a:pathLst>
                <a:path h="5771515">
                  <a:moveTo>
                    <a:pt x="0" y="5771273"/>
                  </a:moveTo>
                  <a:lnTo>
                    <a:pt x="0" y="0"/>
                  </a:lnTo>
                </a:path>
              </a:pathLst>
            </a:custGeom>
            <a:ln w="10283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100" y="93294"/>
              <a:ext cx="4465320" cy="0"/>
            </a:xfrm>
            <a:custGeom>
              <a:avLst/>
              <a:gdLst/>
              <a:ahLst/>
              <a:cxnLst/>
              <a:rect l="l" t="t" r="r" b="b"/>
              <a:pathLst>
                <a:path w="4465320">
                  <a:moveTo>
                    <a:pt x="4464692" y="0"/>
                  </a:moveTo>
                  <a:lnTo>
                    <a:pt x="0" y="0"/>
                  </a:lnTo>
                </a:path>
              </a:pathLst>
            </a:custGeom>
            <a:ln w="9190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890" y="88429"/>
              <a:ext cx="4509770" cy="5812790"/>
            </a:xfrm>
            <a:custGeom>
              <a:avLst/>
              <a:gdLst/>
              <a:ahLst/>
              <a:cxnLst/>
              <a:rect l="l" t="t" r="r" b="b"/>
              <a:pathLst>
                <a:path w="4509770" h="5812790">
                  <a:moveTo>
                    <a:pt x="9728" y="5807418"/>
                  </a:moveTo>
                  <a:lnTo>
                    <a:pt x="8305" y="5803976"/>
                  </a:lnTo>
                  <a:lnTo>
                    <a:pt x="4864" y="5802554"/>
                  </a:lnTo>
                  <a:lnTo>
                    <a:pt x="1422" y="5803976"/>
                  </a:lnTo>
                  <a:lnTo>
                    <a:pt x="0" y="5807418"/>
                  </a:lnTo>
                  <a:lnTo>
                    <a:pt x="1422" y="5810872"/>
                  </a:lnTo>
                  <a:lnTo>
                    <a:pt x="4864" y="5812294"/>
                  </a:lnTo>
                  <a:lnTo>
                    <a:pt x="8305" y="5810872"/>
                  </a:lnTo>
                  <a:lnTo>
                    <a:pt x="9728" y="5807418"/>
                  </a:lnTo>
                  <a:close/>
                </a:path>
                <a:path w="4509770" h="5812790">
                  <a:moveTo>
                    <a:pt x="9728" y="4864"/>
                  </a:moveTo>
                  <a:lnTo>
                    <a:pt x="8305" y="1422"/>
                  </a:lnTo>
                  <a:lnTo>
                    <a:pt x="4864" y="0"/>
                  </a:lnTo>
                  <a:lnTo>
                    <a:pt x="1422" y="1422"/>
                  </a:lnTo>
                  <a:lnTo>
                    <a:pt x="0" y="4864"/>
                  </a:lnTo>
                  <a:lnTo>
                    <a:pt x="1422" y="8318"/>
                  </a:lnTo>
                  <a:lnTo>
                    <a:pt x="4864" y="9740"/>
                  </a:lnTo>
                  <a:lnTo>
                    <a:pt x="8305" y="8318"/>
                  </a:lnTo>
                  <a:lnTo>
                    <a:pt x="9728" y="4864"/>
                  </a:lnTo>
                  <a:close/>
                </a:path>
                <a:path w="4509770" h="5812790">
                  <a:moveTo>
                    <a:pt x="4509490" y="5807418"/>
                  </a:moveTo>
                  <a:lnTo>
                    <a:pt x="4508055" y="5803976"/>
                  </a:lnTo>
                  <a:lnTo>
                    <a:pt x="4504614" y="5802554"/>
                  </a:lnTo>
                  <a:lnTo>
                    <a:pt x="4501172" y="5803976"/>
                  </a:lnTo>
                  <a:lnTo>
                    <a:pt x="4499749" y="5807418"/>
                  </a:lnTo>
                  <a:lnTo>
                    <a:pt x="4501172" y="5810872"/>
                  </a:lnTo>
                  <a:lnTo>
                    <a:pt x="4504614" y="5812294"/>
                  </a:lnTo>
                  <a:lnTo>
                    <a:pt x="4508055" y="5810872"/>
                  </a:lnTo>
                  <a:lnTo>
                    <a:pt x="4509490" y="5807418"/>
                  </a:lnTo>
                  <a:close/>
                </a:path>
                <a:path w="4509770" h="5812790">
                  <a:moveTo>
                    <a:pt x="4509490" y="4864"/>
                  </a:moveTo>
                  <a:lnTo>
                    <a:pt x="4508055" y="1422"/>
                  </a:lnTo>
                  <a:lnTo>
                    <a:pt x="4504614" y="0"/>
                  </a:lnTo>
                  <a:lnTo>
                    <a:pt x="4501172" y="1422"/>
                  </a:lnTo>
                  <a:lnTo>
                    <a:pt x="4499749" y="4864"/>
                  </a:lnTo>
                  <a:lnTo>
                    <a:pt x="4501172" y="8318"/>
                  </a:lnTo>
                  <a:lnTo>
                    <a:pt x="4504614" y="9740"/>
                  </a:lnTo>
                  <a:lnTo>
                    <a:pt x="4508055" y="8318"/>
                  </a:lnTo>
                  <a:lnTo>
                    <a:pt x="4509490" y="4864"/>
                  </a:lnTo>
                  <a:close/>
                </a:path>
              </a:pathLst>
            </a:custGeom>
            <a:solidFill>
              <a:srgbClr val="948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618" y="132638"/>
              <a:ext cx="4431030" cy="5734685"/>
            </a:xfrm>
            <a:custGeom>
              <a:avLst/>
              <a:gdLst/>
              <a:ahLst/>
              <a:cxnLst/>
              <a:rect l="l" t="t" r="r" b="b"/>
              <a:pathLst>
                <a:path w="4431030" h="5734685">
                  <a:moveTo>
                    <a:pt x="0" y="0"/>
                  </a:moveTo>
                  <a:lnTo>
                    <a:pt x="4430762" y="0"/>
                  </a:lnTo>
                  <a:lnTo>
                    <a:pt x="4430762" y="5734623"/>
                  </a:lnTo>
                  <a:lnTo>
                    <a:pt x="0" y="5734623"/>
                  </a:lnTo>
                  <a:lnTo>
                    <a:pt x="0" y="0"/>
                  </a:lnTo>
                  <a:close/>
                </a:path>
              </a:pathLst>
            </a:custGeom>
            <a:ln w="7401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9749" y="1"/>
            <a:ext cx="2803575" cy="5990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1410" y="208252"/>
            <a:ext cx="740445" cy="5231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6142" y="1832040"/>
            <a:ext cx="4030979" cy="3524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491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/>
                <a:cs typeface="Times New Roman"/>
              </a:rPr>
              <a:t>LA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SALLE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DE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MARIAGE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36195" marR="7620" algn="just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Château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l’Epinay,</a:t>
            </a:r>
            <a:r>
              <a:rPr sz="800" spc="4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entouré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sz="800" spc="4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</a:t>
            </a:r>
            <a:r>
              <a:rPr sz="800" spc="43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sz="800" spc="4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hectares,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deviendra</a:t>
            </a:r>
            <a:r>
              <a:rPr sz="800" spc="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décor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exclusif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mariage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célébrer</a:t>
            </a:r>
            <a:r>
              <a:rPr sz="800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sz="800" spc="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sz="800" spc="-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merveilleux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entouré</a:t>
            </a:r>
            <a:r>
              <a:rPr sz="800" spc="-3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proches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35" marR="5080" algn="just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salle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XVème</a:t>
            </a:r>
            <a:r>
              <a:rPr sz="800" spc="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siècle,</a:t>
            </a:r>
            <a:r>
              <a:rPr sz="800" spc="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</a:t>
            </a:r>
            <a:r>
              <a:rPr sz="800" spc="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</a:t>
            </a:r>
            <a:r>
              <a:rPr sz="80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apparentes,</a:t>
            </a:r>
            <a:r>
              <a:rPr sz="800" spc="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sz="800" spc="9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rénovée</a:t>
            </a:r>
            <a:r>
              <a:rPr sz="800" spc="9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spc="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pouvoir</a:t>
            </a:r>
            <a:r>
              <a:rPr sz="800" spc="10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accueillir</a:t>
            </a:r>
            <a:r>
              <a:rPr sz="800" spc="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jusqu’à</a:t>
            </a:r>
            <a:r>
              <a:rPr sz="800" spc="9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sz="800" spc="9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invités</a:t>
            </a:r>
            <a:r>
              <a:rPr sz="800" spc="9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</a:t>
            </a:r>
            <a:r>
              <a:rPr sz="800" spc="10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sz="800" spc="9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élégant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authentique.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" marR="19685" algn="just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formule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privatisation</a:t>
            </a:r>
            <a:r>
              <a:rPr sz="800" spc="19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19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profiter</a:t>
            </a:r>
            <a:r>
              <a:rPr sz="800" spc="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19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espaces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l’ensemble</a:t>
            </a:r>
            <a:r>
              <a:rPr sz="800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parc.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pourrez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ainsi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approprier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terrasse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200m²</a:t>
            </a:r>
            <a:r>
              <a:rPr sz="800" spc="-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devant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salle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réception,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jardin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français.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1750" algn="just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1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pourrez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aussi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installer</a:t>
            </a:r>
            <a:r>
              <a:rPr sz="800" spc="18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devant</a:t>
            </a:r>
            <a:r>
              <a:rPr sz="800" spc="1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800" spc="1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façade</a:t>
            </a:r>
            <a:r>
              <a:rPr sz="800" spc="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spc="1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Château,</a:t>
            </a:r>
            <a:r>
              <a:rPr sz="800" spc="1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encore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abords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l’étang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000" dirty="0">
              <a:latin typeface="Arial MT"/>
              <a:cs typeface="Arial MT"/>
            </a:endParaRPr>
          </a:p>
          <a:p>
            <a:pPr marL="27305" algn="ctr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INFORMATIONS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COMPLEMENTAIRES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5370" marR="1073785" algn="ctr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chaises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fournies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cocktail</a:t>
            </a:r>
            <a:r>
              <a:rPr sz="800" spc="-1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</a:t>
            </a:r>
            <a:r>
              <a:rPr sz="800" spc="-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8415" algn="ctr">
              <a:lnSpc>
                <a:spcPct val="100000"/>
              </a:lnSpc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assise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sz="800" spc="-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personnes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B946845F-31CD-E340-BA9F-B61371F384D4}"/>
              </a:ext>
            </a:extLst>
          </p:cNvPr>
          <p:cNvSpPr txBox="1">
            <a:spLocks/>
          </p:cNvSpPr>
          <p:nvPr/>
        </p:nvSpPr>
        <p:spPr>
          <a:xfrm>
            <a:off x="396060" y="895685"/>
            <a:ext cx="4067990" cy="4251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34"/>
              </a:spcBef>
            </a:pPr>
            <a:r>
              <a:rPr lang="fr-FR" sz="2400" spc="130" dirty="0">
                <a:latin typeface="aliens and cows" panose="02000506040000020004" pitchFamily="2" charset="0"/>
              </a:rPr>
              <a:t>- NOTRE SALLE DE R</a:t>
            </a:r>
            <a:r>
              <a:rPr lang="fr-FR" sz="2400" dirty="0">
                <a:latin typeface="aliens and cows" panose="02000506040000020004" pitchFamily="2" charset="0"/>
              </a:rPr>
              <a:t>ÉCEPTION</a:t>
            </a:r>
            <a:r>
              <a:rPr lang="fr-FR" sz="2400" spc="130" dirty="0">
                <a:latin typeface="aliens and cows" panose="02000506040000020004" pitchFamily="2" charset="0"/>
              </a:rPr>
              <a:t> -</a:t>
            </a:r>
            <a:endParaRPr lang="fr-FR" sz="2400" spc="80" dirty="0">
              <a:latin typeface="aliens and cows" panose="0200050604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765" y="1328153"/>
            <a:ext cx="7344409" cy="3398520"/>
            <a:chOff x="103765" y="1328153"/>
            <a:chExt cx="7344409" cy="3398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890" y="1518892"/>
              <a:ext cx="740445" cy="5231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575" y="1331963"/>
              <a:ext cx="7336790" cy="3390900"/>
            </a:xfrm>
            <a:custGeom>
              <a:avLst/>
              <a:gdLst/>
              <a:ahLst/>
              <a:cxnLst/>
              <a:rect l="l" t="t" r="r" b="b"/>
              <a:pathLst>
                <a:path w="7336790" h="3390900">
                  <a:moveTo>
                    <a:pt x="0" y="0"/>
                  </a:moveTo>
                  <a:lnTo>
                    <a:pt x="7336254" y="0"/>
                  </a:lnTo>
                  <a:lnTo>
                    <a:pt x="7336254" y="3390271"/>
                  </a:lnTo>
                  <a:lnTo>
                    <a:pt x="0" y="3390271"/>
                  </a:lnTo>
                  <a:lnTo>
                    <a:pt x="0" y="0"/>
                  </a:lnTo>
                  <a:close/>
                </a:path>
              </a:pathLst>
            </a:custGeom>
            <a:ln w="7401">
              <a:solidFill>
                <a:srgbClr val="948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797050" y="2466820"/>
            <a:ext cx="420243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PRIVATISATION</a:t>
            </a:r>
            <a:r>
              <a:rPr spc="-5" dirty="0"/>
              <a:t> </a:t>
            </a:r>
            <a:r>
              <a:rPr dirty="0"/>
              <a:t>DU CHÂTEAU</a:t>
            </a:r>
            <a:r>
              <a:rPr spc="-5" dirty="0"/>
              <a:t> </a:t>
            </a:r>
            <a:r>
              <a:rPr spc="-50" dirty="0"/>
              <a:t>:</a:t>
            </a: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pc="-50" dirty="0"/>
          </a:p>
          <a:p>
            <a:pPr marL="183515" indent="-170815">
              <a:lnSpc>
                <a:spcPct val="100000"/>
              </a:lnSpc>
              <a:buFont typeface="Wingdings"/>
              <a:buChar char=""/>
              <a:tabLst>
                <a:tab pos="183515" algn="l"/>
              </a:tabLst>
            </a:pP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Salle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réception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différents</a:t>
            </a:r>
            <a:r>
              <a:rPr sz="8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espaces</a:t>
            </a:r>
            <a:r>
              <a:rPr sz="8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cocktail</a:t>
            </a:r>
          </a:p>
          <a:p>
            <a:pPr marL="183515" indent="-170815">
              <a:lnSpc>
                <a:spcPct val="100000"/>
              </a:lnSpc>
              <a:buFont typeface="Wingdings"/>
              <a:buChar char=""/>
              <a:tabLst>
                <a:tab pos="183515" algn="l"/>
              </a:tabLst>
            </a:pP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samedi</a:t>
            </a:r>
            <a:r>
              <a:rPr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15h00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sz="8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dimanche</a:t>
            </a:r>
            <a:r>
              <a:rPr sz="8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15h00</a:t>
            </a:r>
          </a:p>
          <a:p>
            <a:pPr marL="183515" indent="-170815">
              <a:lnSpc>
                <a:spcPct val="100000"/>
              </a:lnSpc>
              <a:buFont typeface="Wingdings"/>
              <a:buChar char=""/>
              <a:tabLst>
                <a:tab pos="183515" algn="l"/>
              </a:tabLst>
            </a:pP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sz="8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château</a:t>
            </a:r>
            <a:r>
              <a:rPr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installations</a:t>
            </a:r>
          </a:p>
          <a:p>
            <a:pPr marL="184150" marR="508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sz="800" b="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b="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800" b="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800" b="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chambres</a:t>
            </a:r>
            <a:r>
              <a:rPr sz="800" b="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r>
              <a:rPr sz="800" b="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800" b="0" spc="75" dirty="0">
                <a:latin typeface="Calibri" panose="020F0502020204030204" pitchFamily="34" charset="0"/>
                <a:cs typeface="Calibri" panose="020F0502020204030204" pitchFamily="34" charset="0"/>
              </a:rPr>
              <a:t>1 ou 2</a:t>
            </a:r>
            <a:r>
              <a:rPr sz="800" b="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 err="1">
                <a:latin typeface="Calibri" panose="020F0502020204030204" pitchFamily="34" charset="0"/>
                <a:cs typeface="Calibri" panose="020F0502020204030204" pitchFamily="34" charset="0"/>
              </a:rPr>
              <a:t>nuit</a:t>
            </a:r>
            <a:r>
              <a:rPr lang="fr-FR" sz="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800" b="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(capacité</a:t>
            </a:r>
            <a:r>
              <a:rPr sz="800" b="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d’hébergement</a:t>
            </a:r>
            <a:r>
              <a:rPr sz="800" b="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8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sz="8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 personnes)*`</a:t>
            </a:r>
          </a:p>
          <a:p>
            <a:pPr marL="183515" indent="-170815">
              <a:lnSpc>
                <a:spcPct val="100000"/>
              </a:lnSpc>
              <a:buFont typeface="Wingdings"/>
              <a:buChar char=""/>
              <a:tabLst>
                <a:tab pos="183515" algn="l"/>
              </a:tabLst>
            </a:pPr>
            <a:r>
              <a:rPr sz="8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Petit-</a:t>
            </a:r>
            <a:r>
              <a:rPr sz="800" b="0" dirty="0">
                <a:latin typeface="Calibri" panose="020F0502020204030204" pitchFamily="34" charset="0"/>
                <a:cs typeface="Calibri" panose="020F0502020204030204" pitchFamily="34" charset="0"/>
              </a:rPr>
              <a:t>déjeuner</a:t>
            </a:r>
            <a:r>
              <a:rPr sz="800" b="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compris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7141" y="4259580"/>
            <a:ext cx="5143709" cy="13914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</a:pP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*Le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traiteur</a:t>
            </a:r>
            <a:r>
              <a:rPr sz="800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n’est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pouvez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guise,</a:t>
            </a:r>
            <a:r>
              <a:rPr sz="800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sz="800" spc="3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l’ensemble </a:t>
            </a:r>
            <a:r>
              <a:rPr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8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prestataires</a:t>
            </a:r>
            <a:endParaRPr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810314"/>
            <a:ext cx="7553325" cy="1184275"/>
            <a:chOff x="0" y="4810314"/>
            <a:chExt cx="7553325" cy="11842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12919"/>
              <a:ext cx="3030004" cy="11814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5582" y="4810314"/>
              <a:ext cx="4547743" cy="118408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90"/>
            <a:ext cx="7553325" cy="1314310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F4F5DA7C-4DD1-B240-BE54-B6772053C4AB}"/>
              </a:ext>
            </a:extLst>
          </p:cNvPr>
          <p:cNvSpPr txBox="1">
            <a:spLocks/>
          </p:cNvSpPr>
          <p:nvPr/>
        </p:nvSpPr>
        <p:spPr>
          <a:xfrm>
            <a:off x="1374650" y="1524747"/>
            <a:ext cx="5527800" cy="4251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34"/>
              </a:spcBef>
            </a:pPr>
            <a:r>
              <a:rPr lang="fr-FR" sz="2400" spc="130" dirty="0">
                <a:latin typeface="aliens and cows" panose="02000506040000020004" pitchFamily="2" charset="0"/>
              </a:rPr>
              <a:t>- D</a:t>
            </a:r>
            <a:r>
              <a:rPr lang="fr-FR" sz="2400" dirty="0">
                <a:latin typeface="aliens and cows" panose="02000506040000020004" pitchFamily="2" charset="0"/>
              </a:rPr>
              <a:t>É</a:t>
            </a:r>
            <a:r>
              <a:rPr lang="fr-FR" sz="2400" spc="130" dirty="0">
                <a:latin typeface="aliens and cows" panose="02000506040000020004" pitchFamily="2" charset="0"/>
              </a:rPr>
              <a:t>TAILS DU PACKAGE DE PRIVATISATION - </a:t>
            </a:r>
            <a:endParaRPr lang="fr-FR" sz="2400" spc="80" dirty="0">
              <a:latin typeface="aliens and cows" panose="0200050604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86820"/>
            <a:ext cx="7553325" cy="1002665"/>
            <a:chOff x="0" y="4986820"/>
            <a:chExt cx="7553325" cy="1002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86820"/>
              <a:ext cx="7553325" cy="10025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805" y="4993687"/>
              <a:ext cx="1906638" cy="995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90254"/>
              <a:ext cx="1888324" cy="99909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032" y="342922"/>
            <a:ext cx="740445" cy="5231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16194" y="1447002"/>
            <a:ext cx="1374140" cy="37274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595"/>
              </a:spcBef>
            </a:pPr>
            <a:r>
              <a:rPr sz="800" spc="-10" dirty="0">
                <a:latin typeface="Arial Black"/>
                <a:cs typeface="Arial Black"/>
              </a:rPr>
              <a:t>Voiture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700" spc="10" dirty="0">
                <a:latin typeface="Arial MT"/>
                <a:cs typeface="Arial MT"/>
              </a:rPr>
              <a:t>Autoroute</a:t>
            </a:r>
            <a:r>
              <a:rPr sz="700" spc="3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A11</a:t>
            </a:r>
            <a:r>
              <a:rPr sz="700" spc="30" dirty="0">
                <a:latin typeface="Arial MT"/>
                <a:cs typeface="Arial MT"/>
              </a:rPr>
              <a:t> </a:t>
            </a:r>
            <a:r>
              <a:rPr sz="700" spc="10" dirty="0">
                <a:latin typeface="Arial MT"/>
                <a:cs typeface="Arial MT"/>
              </a:rPr>
              <a:t>Sortie</a:t>
            </a:r>
            <a:r>
              <a:rPr sz="700" spc="30" dirty="0">
                <a:latin typeface="Arial MT"/>
                <a:cs typeface="Arial MT"/>
              </a:rPr>
              <a:t> </a:t>
            </a:r>
            <a:r>
              <a:rPr sz="700" spc="10" dirty="0">
                <a:latin typeface="Arial MT"/>
                <a:cs typeface="Arial MT"/>
              </a:rPr>
              <a:t>n°19</a:t>
            </a:r>
            <a:r>
              <a:rPr sz="700" spc="30" dirty="0">
                <a:latin typeface="Arial MT"/>
                <a:cs typeface="Arial MT"/>
              </a:rPr>
              <a:t> </a:t>
            </a:r>
            <a:r>
              <a:rPr sz="700" spc="10" dirty="0">
                <a:latin typeface="Arial MT"/>
                <a:cs typeface="Arial MT"/>
              </a:rPr>
              <a:t>-</a:t>
            </a:r>
            <a:r>
              <a:rPr sz="700" spc="25" dirty="0">
                <a:latin typeface="Arial MT"/>
                <a:cs typeface="Arial MT"/>
              </a:rPr>
              <a:t> </a:t>
            </a:r>
            <a:r>
              <a:rPr sz="700" spc="-25" dirty="0">
                <a:latin typeface="Arial MT"/>
                <a:cs typeface="Arial MT"/>
              </a:rPr>
              <a:t>7km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0677" y="2217420"/>
            <a:ext cx="99504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 Black"/>
                <a:cs typeface="Arial Black"/>
              </a:rPr>
              <a:t>Avion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700" dirty="0">
                <a:latin typeface="Arial MT"/>
                <a:cs typeface="Arial MT"/>
              </a:rPr>
              <a:t>Nantes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–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74km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–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50min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1520" y="2915412"/>
            <a:ext cx="15144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675"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 Black"/>
                <a:cs typeface="Arial Black"/>
              </a:rPr>
              <a:t>Train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700" dirty="0">
                <a:latin typeface="Arial MT"/>
                <a:cs typeface="Arial MT"/>
              </a:rPr>
              <a:t>Angers-Saint-Laud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–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22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km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–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28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spc="-25" dirty="0">
                <a:latin typeface="Arial MT"/>
                <a:cs typeface="Arial MT"/>
              </a:rPr>
              <a:t>min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70359" y="4128516"/>
            <a:ext cx="1419225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Times New Roman"/>
                <a:cs typeface="Times New Roman"/>
              </a:rPr>
              <a:t>NOUS</a:t>
            </a:r>
            <a:r>
              <a:rPr sz="800" b="1" spc="-2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Times New Roman"/>
                <a:cs typeface="Times New Roman"/>
              </a:rPr>
              <a:t>CONTACTER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800">
              <a:latin typeface="Times New Roman"/>
              <a:cs typeface="Times New Roman"/>
            </a:endParaRPr>
          </a:p>
          <a:p>
            <a:pPr marL="17145">
              <a:lnSpc>
                <a:spcPts val="815"/>
              </a:lnSpc>
            </a:pPr>
            <a:r>
              <a:rPr sz="700" dirty="0">
                <a:latin typeface="Arial MT"/>
                <a:cs typeface="Arial MT"/>
              </a:rPr>
              <a:t>Tel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: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+33(0)2.41.39.87.05</a:t>
            </a:r>
            <a:endParaRPr sz="700">
              <a:latin typeface="Arial MT"/>
              <a:cs typeface="Arial MT"/>
            </a:endParaRPr>
          </a:p>
          <a:p>
            <a:pPr marL="17145">
              <a:lnSpc>
                <a:spcPts val="815"/>
              </a:lnSpc>
            </a:pPr>
            <a:r>
              <a:rPr sz="700" dirty="0">
                <a:latin typeface="Arial MT"/>
                <a:cs typeface="Arial MT"/>
              </a:rPr>
              <a:t>Email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: </a:t>
            </a:r>
            <a:r>
              <a:rPr sz="700" u="sng" spc="-10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Arial MT"/>
                <a:cs typeface="Arial MT"/>
                <a:hlinkClick r:id="rId6"/>
              </a:rPr>
              <a:t>contact@chateauepinay.fr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8401" y="1654200"/>
            <a:ext cx="4979035" cy="2853690"/>
            <a:chOff x="308401" y="1654200"/>
            <a:chExt cx="4979035" cy="28536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055" y="1654200"/>
              <a:ext cx="1661566" cy="14890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2932" y="2187943"/>
              <a:ext cx="1527810" cy="722630"/>
            </a:xfrm>
            <a:custGeom>
              <a:avLst/>
              <a:gdLst/>
              <a:ahLst/>
              <a:cxnLst/>
              <a:rect l="l" t="t" r="r" b="b"/>
              <a:pathLst>
                <a:path w="1527810" h="722630">
                  <a:moveTo>
                    <a:pt x="0" y="0"/>
                  </a:moveTo>
                  <a:lnTo>
                    <a:pt x="1527730" y="722326"/>
                  </a:lnTo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9913" y="2015045"/>
              <a:ext cx="2716085" cy="22099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65400" y="2019477"/>
              <a:ext cx="2717165" cy="2212340"/>
            </a:xfrm>
            <a:custGeom>
              <a:avLst/>
              <a:gdLst/>
              <a:ahLst/>
              <a:cxnLst/>
              <a:rect l="l" t="t" r="r" b="b"/>
              <a:pathLst>
                <a:path w="2717165" h="2212340">
                  <a:moveTo>
                    <a:pt x="0" y="1106070"/>
                  </a:moveTo>
                  <a:lnTo>
                    <a:pt x="1464" y="1054720"/>
                  </a:lnTo>
                  <a:lnTo>
                    <a:pt x="5674" y="1004020"/>
                  </a:lnTo>
                  <a:lnTo>
                    <a:pt x="12721" y="953865"/>
                  </a:lnTo>
                  <a:lnTo>
                    <a:pt x="22514" y="904547"/>
                  </a:lnTo>
                  <a:lnTo>
                    <a:pt x="34871" y="855874"/>
                  </a:lnTo>
                  <a:lnTo>
                    <a:pt x="49880" y="808034"/>
                  </a:lnTo>
                  <a:lnTo>
                    <a:pt x="67362" y="761116"/>
                  </a:lnTo>
                  <a:lnTo>
                    <a:pt x="87314" y="715029"/>
                  </a:lnTo>
                  <a:lnTo>
                    <a:pt x="109647" y="669959"/>
                  </a:lnTo>
                  <a:lnTo>
                    <a:pt x="134359" y="625812"/>
                  </a:lnTo>
                  <a:lnTo>
                    <a:pt x="161358" y="582866"/>
                  </a:lnTo>
                  <a:lnTo>
                    <a:pt x="190463" y="540936"/>
                  </a:lnTo>
                  <a:lnTo>
                    <a:pt x="221765" y="500114"/>
                  </a:lnTo>
                  <a:lnTo>
                    <a:pt x="255170" y="460586"/>
                  </a:lnTo>
                  <a:lnTo>
                    <a:pt x="290591" y="422349"/>
                  </a:lnTo>
                  <a:lnTo>
                    <a:pt x="328025" y="385314"/>
                  </a:lnTo>
                  <a:lnTo>
                    <a:pt x="367288" y="349757"/>
                  </a:lnTo>
                  <a:lnTo>
                    <a:pt x="408384" y="315584"/>
                  </a:lnTo>
                  <a:lnTo>
                    <a:pt x="451217" y="282798"/>
                  </a:lnTo>
                  <a:lnTo>
                    <a:pt x="495790" y="251581"/>
                  </a:lnTo>
                  <a:lnTo>
                    <a:pt x="542010" y="222026"/>
                  </a:lnTo>
                  <a:lnTo>
                    <a:pt x="589877" y="193950"/>
                  </a:lnTo>
                  <a:lnTo>
                    <a:pt x="639210" y="167628"/>
                  </a:lnTo>
                  <a:lnTo>
                    <a:pt x="689914" y="142968"/>
                  </a:lnTo>
                  <a:lnTo>
                    <a:pt x="742175" y="120156"/>
                  </a:lnTo>
                  <a:lnTo>
                    <a:pt x="795625" y="99098"/>
                  </a:lnTo>
                  <a:lnTo>
                    <a:pt x="850449" y="79980"/>
                  </a:lnTo>
                  <a:lnTo>
                    <a:pt x="906462" y="62709"/>
                  </a:lnTo>
                  <a:lnTo>
                    <a:pt x="963574" y="47470"/>
                  </a:lnTo>
                  <a:lnTo>
                    <a:pt x="1021780" y="34263"/>
                  </a:lnTo>
                  <a:lnTo>
                    <a:pt x="1081000" y="23089"/>
                  </a:lnTo>
                  <a:lnTo>
                    <a:pt x="1141220" y="14037"/>
                  </a:lnTo>
                  <a:lnTo>
                    <a:pt x="1202270" y="7203"/>
                  </a:lnTo>
                  <a:lnTo>
                    <a:pt x="1264230" y="2585"/>
                  </a:lnTo>
                  <a:lnTo>
                    <a:pt x="1326930" y="276"/>
                  </a:lnTo>
                  <a:lnTo>
                    <a:pt x="1358600" y="0"/>
                  </a:lnTo>
                  <a:lnTo>
                    <a:pt x="1390170" y="276"/>
                  </a:lnTo>
                  <a:lnTo>
                    <a:pt x="1452870" y="2585"/>
                  </a:lnTo>
                  <a:lnTo>
                    <a:pt x="1514830" y="7203"/>
                  </a:lnTo>
                  <a:lnTo>
                    <a:pt x="1575870" y="14037"/>
                  </a:lnTo>
                  <a:lnTo>
                    <a:pt x="1636100" y="23089"/>
                  </a:lnTo>
                  <a:lnTo>
                    <a:pt x="1695310" y="34263"/>
                  </a:lnTo>
                  <a:lnTo>
                    <a:pt x="1753520" y="47470"/>
                  </a:lnTo>
                  <a:lnTo>
                    <a:pt x="1810641" y="62709"/>
                  </a:lnTo>
                  <a:lnTo>
                    <a:pt x="1866651" y="79980"/>
                  </a:lnTo>
                  <a:lnTo>
                    <a:pt x="1921471" y="99098"/>
                  </a:lnTo>
                  <a:lnTo>
                    <a:pt x="1974921" y="120156"/>
                  </a:lnTo>
                  <a:lnTo>
                    <a:pt x="2027181" y="142968"/>
                  </a:lnTo>
                  <a:lnTo>
                    <a:pt x="2077981" y="167628"/>
                  </a:lnTo>
                  <a:lnTo>
                    <a:pt x="2127221" y="193950"/>
                  </a:lnTo>
                  <a:lnTo>
                    <a:pt x="2175091" y="222026"/>
                  </a:lnTo>
                  <a:lnTo>
                    <a:pt x="2221311" y="251581"/>
                  </a:lnTo>
                  <a:lnTo>
                    <a:pt x="2265881" y="282798"/>
                  </a:lnTo>
                  <a:lnTo>
                    <a:pt x="2308711" y="315584"/>
                  </a:lnTo>
                  <a:lnTo>
                    <a:pt x="2349811" y="349757"/>
                  </a:lnTo>
                  <a:lnTo>
                    <a:pt x="2389071" y="385314"/>
                  </a:lnTo>
                  <a:lnTo>
                    <a:pt x="2426511" y="422349"/>
                  </a:lnTo>
                  <a:lnTo>
                    <a:pt x="2461931" y="460586"/>
                  </a:lnTo>
                  <a:lnTo>
                    <a:pt x="2495331" y="500114"/>
                  </a:lnTo>
                  <a:lnTo>
                    <a:pt x="2526631" y="540936"/>
                  </a:lnTo>
                  <a:lnTo>
                    <a:pt x="2555741" y="582866"/>
                  </a:lnTo>
                  <a:lnTo>
                    <a:pt x="2582741" y="625812"/>
                  </a:lnTo>
                  <a:lnTo>
                    <a:pt x="2607451" y="669959"/>
                  </a:lnTo>
                  <a:lnTo>
                    <a:pt x="2629781" y="715029"/>
                  </a:lnTo>
                  <a:lnTo>
                    <a:pt x="2649741" y="761116"/>
                  </a:lnTo>
                  <a:lnTo>
                    <a:pt x="2667221" y="808034"/>
                  </a:lnTo>
                  <a:lnTo>
                    <a:pt x="2682231" y="855874"/>
                  </a:lnTo>
                  <a:lnTo>
                    <a:pt x="2694581" y="904547"/>
                  </a:lnTo>
                  <a:lnTo>
                    <a:pt x="2704381" y="953865"/>
                  </a:lnTo>
                  <a:lnTo>
                    <a:pt x="2711421" y="1004020"/>
                  </a:lnTo>
                  <a:lnTo>
                    <a:pt x="2715631" y="1054720"/>
                  </a:lnTo>
                  <a:lnTo>
                    <a:pt x="2717101" y="1106070"/>
                  </a:lnTo>
                  <a:lnTo>
                    <a:pt x="2716731" y="1131840"/>
                  </a:lnTo>
                  <a:lnTo>
                    <a:pt x="2713891" y="1182820"/>
                  </a:lnTo>
                  <a:lnTo>
                    <a:pt x="2708221" y="1233250"/>
                  </a:lnTo>
                  <a:lnTo>
                    <a:pt x="2699801" y="1283030"/>
                  </a:lnTo>
                  <a:lnTo>
                    <a:pt x="2688721" y="1331980"/>
                  </a:lnTo>
                  <a:lnTo>
                    <a:pt x="2675001" y="1380280"/>
                  </a:lnTo>
                  <a:lnTo>
                    <a:pt x="2658801" y="1427660"/>
                  </a:lnTo>
                  <a:lnTo>
                    <a:pt x="2640031" y="1474210"/>
                  </a:lnTo>
                  <a:lnTo>
                    <a:pt x="2618891" y="1519740"/>
                  </a:lnTo>
                  <a:lnTo>
                    <a:pt x="2595371" y="1564350"/>
                  </a:lnTo>
                  <a:lnTo>
                    <a:pt x="2569561" y="1607940"/>
                  </a:lnTo>
                  <a:lnTo>
                    <a:pt x="2541461" y="1650430"/>
                  </a:lnTo>
                  <a:lnTo>
                    <a:pt x="2511261" y="1691710"/>
                  </a:lnTo>
                  <a:lnTo>
                    <a:pt x="2478861" y="1731880"/>
                  </a:lnTo>
                  <a:lnTo>
                    <a:pt x="2444451" y="1770861"/>
                  </a:lnTo>
                  <a:lnTo>
                    <a:pt x="2408021" y="1808451"/>
                  </a:lnTo>
                  <a:lnTo>
                    <a:pt x="2369671" y="1844741"/>
                  </a:lnTo>
                  <a:lnTo>
                    <a:pt x="2329491" y="1879661"/>
                  </a:lnTo>
                  <a:lnTo>
                    <a:pt x="2287571" y="1913091"/>
                  </a:lnTo>
                  <a:lnTo>
                    <a:pt x="2243821" y="1945141"/>
                  </a:lnTo>
                  <a:lnTo>
                    <a:pt x="2198431" y="1975521"/>
                  </a:lnTo>
                  <a:lnTo>
                    <a:pt x="2151381" y="2004341"/>
                  </a:lnTo>
                  <a:lnTo>
                    <a:pt x="2102781" y="2031581"/>
                  </a:lnTo>
                  <a:lnTo>
                    <a:pt x="2052721" y="2057071"/>
                  </a:lnTo>
                  <a:lnTo>
                    <a:pt x="2001191" y="2080811"/>
                  </a:lnTo>
                  <a:lnTo>
                    <a:pt x="1948381" y="2102701"/>
                  </a:lnTo>
                  <a:lnTo>
                    <a:pt x="1894201" y="2122831"/>
                  </a:lnTo>
                  <a:lnTo>
                    <a:pt x="1838831" y="2141031"/>
                  </a:lnTo>
                  <a:lnTo>
                    <a:pt x="1782261" y="2157281"/>
                  </a:lnTo>
                  <a:lnTo>
                    <a:pt x="1724600" y="2171501"/>
                  </a:lnTo>
                  <a:lnTo>
                    <a:pt x="1665840" y="2183691"/>
                  </a:lnTo>
                  <a:lnTo>
                    <a:pt x="1606080" y="2193851"/>
                  </a:lnTo>
                  <a:lnTo>
                    <a:pt x="1545490" y="2201711"/>
                  </a:lnTo>
                  <a:lnTo>
                    <a:pt x="1483890" y="2207521"/>
                  </a:lnTo>
                  <a:lnTo>
                    <a:pt x="1421560" y="2210941"/>
                  </a:lnTo>
                  <a:lnTo>
                    <a:pt x="1358600" y="2212141"/>
                  </a:lnTo>
                  <a:lnTo>
                    <a:pt x="1326930" y="2211861"/>
                  </a:lnTo>
                  <a:lnTo>
                    <a:pt x="1264230" y="2209461"/>
                  </a:lnTo>
                  <a:lnTo>
                    <a:pt x="1202270" y="2204941"/>
                  </a:lnTo>
                  <a:lnTo>
                    <a:pt x="1141220" y="2198011"/>
                  </a:lnTo>
                  <a:lnTo>
                    <a:pt x="1081000" y="2189051"/>
                  </a:lnTo>
                  <a:lnTo>
                    <a:pt x="1021780" y="2177881"/>
                  </a:lnTo>
                  <a:lnTo>
                    <a:pt x="963574" y="2164671"/>
                  </a:lnTo>
                  <a:lnTo>
                    <a:pt x="906462" y="2149431"/>
                  </a:lnTo>
                  <a:lnTo>
                    <a:pt x="850449" y="2132161"/>
                  </a:lnTo>
                  <a:lnTo>
                    <a:pt x="795625" y="2113041"/>
                  </a:lnTo>
                  <a:lnTo>
                    <a:pt x="742175" y="2091991"/>
                  </a:lnTo>
                  <a:lnTo>
                    <a:pt x="689914" y="2069171"/>
                  </a:lnTo>
                  <a:lnTo>
                    <a:pt x="639210" y="2044511"/>
                  </a:lnTo>
                  <a:lnTo>
                    <a:pt x="589877" y="2018191"/>
                  </a:lnTo>
                  <a:lnTo>
                    <a:pt x="542010" y="1990121"/>
                  </a:lnTo>
                  <a:lnTo>
                    <a:pt x="495790" y="1960471"/>
                  </a:lnTo>
                  <a:lnTo>
                    <a:pt x="451217" y="1929341"/>
                  </a:lnTo>
                  <a:lnTo>
                    <a:pt x="408384" y="1896561"/>
                  </a:lnTo>
                  <a:lnTo>
                    <a:pt x="367288" y="1862381"/>
                  </a:lnTo>
                  <a:lnTo>
                    <a:pt x="328025" y="1826831"/>
                  </a:lnTo>
                  <a:lnTo>
                    <a:pt x="290591" y="1789791"/>
                  </a:lnTo>
                  <a:lnTo>
                    <a:pt x="255170" y="1751560"/>
                  </a:lnTo>
                  <a:lnTo>
                    <a:pt x="221765" y="1712030"/>
                  </a:lnTo>
                  <a:lnTo>
                    <a:pt x="190463" y="1671210"/>
                  </a:lnTo>
                  <a:lnTo>
                    <a:pt x="161358" y="1629270"/>
                  </a:lnTo>
                  <a:lnTo>
                    <a:pt x="134359" y="1586240"/>
                  </a:lnTo>
                  <a:lnTo>
                    <a:pt x="109647" y="1542180"/>
                  </a:lnTo>
                  <a:lnTo>
                    <a:pt x="87314" y="1497110"/>
                  </a:lnTo>
                  <a:lnTo>
                    <a:pt x="67362" y="1451030"/>
                  </a:lnTo>
                  <a:lnTo>
                    <a:pt x="49880" y="1404020"/>
                  </a:lnTo>
                  <a:lnTo>
                    <a:pt x="34871" y="1356270"/>
                  </a:lnTo>
                  <a:lnTo>
                    <a:pt x="22514" y="1307590"/>
                  </a:lnTo>
                  <a:lnTo>
                    <a:pt x="12721" y="1258180"/>
                  </a:lnTo>
                  <a:lnTo>
                    <a:pt x="5674" y="1208130"/>
                  </a:lnTo>
                  <a:lnTo>
                    <a:pt x="1464" y="1157420"/>
                  </a:lnTo>
                  <a:lnTo>
                    <a:pt x="0" y="110607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3879" y="3094520"/>
              <a:ext cx="69189" cy="753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401" y="4190619"/>
              <a:ext cx="159472" cy="886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845" y="4190619"/>
              <a:ext cx="188906" cy="886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3312" y="4190619"/>
              <a:ext cx="194397" cy="886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8286" y="4190619"/>
              <a:ext cx="116420" cy="886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265" y="4190619"/>
              <a:ext cx="98846" cy="886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5690" y="4190619"/>
              <a:ext cx="87862" cy="886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621" y="4190619"/>
              <a:ext cx="101042" cy="886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142" y="4190619"/>
              <a:ext cx="83470" cy="886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8401" y="4298124"/>
              <a:ext cx="116419" cy="886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6831" y="4298124"/>
              <a:ext cx="94453" cy="886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058" y="4298124"/>
              <a:ext cx="98846" cy="886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3481" y="4298124"/>
              <a:ext cx="121910" cy="886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363" y="4298124"/>
              <a:ext cx="90059" cy="8865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5392" y="4298124"/>
              <a:ext cx="179022" cy="8865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1696" y="4298124"/>
              <a:ext cx="209774" cy="886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2049" y="4298124"/>
              <a:ext cx="114222" cy="886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159" y="4298124"/>
              <a:ext cx="158153" cy="8865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43382" y="4298124"/>
              <a:ext cx="112025" cy="886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8401" y="4418926"/>
              <a:ext cx="114223" cy="8865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5733" y="4418926"/>
              <a:ext cx="181217" cy="8865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0824" y="4418926"/>
              <a:ext cx="144974" cy="886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7589" y="4418926"/>
              <a:ext cx="92255" cy="886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3718" y="4418926"/>
              <a:ext cx="158153" cy="886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2449" y="4418926"/>
              <a:ext cx="192201" cy="886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4245" y="4418926"/>
              <a:ext cx="85666" cy="886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17078" y="4418926"/>
              <a:ext cx="107633" cy="886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0895" y="4418926"/>
              <a:ext cx="147170" cy="886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60919" y="4418926"/>
              <a:ext cx="90059" cy="886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05949" y="4418926"/>
              <a:ext cx="197693" cy="8865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57514" y="4418926"/>
              <a:ext cx="165837" cy="8865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73936" y="4418926"/>
              <a:ext cx="105435" cy="8865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45323" y="4418926"/>
              <a:ext cx="65896" cy="863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78267" y="4418926"/>
              <a:ext cx="248767" cy="8865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84756" y="4418926"/>
              <a:ext cx="85661" cy="8865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7860" y="4418926"/>
              <a:ext cx="98844" cy="8865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77288" y="4418926"/>
              <a:ext cx="92252" cy="886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23415" y="4418926"/>
              <a:ext cx="101041" cy="88658"/>
            </a:xfrm>
            <a:prstGeom prst="rect">
              <a:avLst/>
            </a:prstGeom>
          </p:spPr>
        </p:pic>
      </p:grpSp>
      <p:sp>
        <p:nvSpPr>
          <p:cNvPr id="55" name="object 11">
            <a:extLst>
              <a:ext uri="{FF2B5EF4-FFF2-40B4-BE49-F238E27FC236}">
                <a16:creationId xmlns:a16="http://schemas.microsoft.com/office/drawing/2014/main" id="{39FA0343-3065-8F41-8332-285398FFCBE8}"/>
              </a:ext>
            </a:extLst>
          </p:cNvPr>
          <p:cNvSpPr txBox="1">
            <a:spLocks/>
          </p:cNvSpPr>
          <p:nvPr/>
        </p:nvSpPr>
        <p:spPr>
          <a:xfrm>
            <a:off x="1303642" y="622459"/>
            <a:ext cx="5501345" cy="4251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34"/>
              </a:spcBef>
            </a:pPr>
            <a:r>
              <a:rPr lang="fr-FR" sz="2400" spc="130" dirty="0">
                <a:latin typeface="aliens and cows" panose="02000506040000020004" pitchFamily="2" charset="0"/>
              </a:rPr>
              <a:t>- COMMENT ACC</a:t>
            </a:r>
            <a:r>
              <a:rPr lang="fr-FR" sz="2400" dirty="0">
                <a:latin typeface="aliens and cows" panose="02000506040000020004" pitchFamily="2" charset="0"/>
              </a:rPr>
              <a:t>ÉDER À L’ÉTABLISSEMENT ? </a:t>
            </a:r>
            <a:r>
              <a:rPr lang="fr-FR" sz="2400" spc="130" dirty="0">
                <a:latin typeface="aliens and cows" panose="02000506040000020004" pitchFamily="2" charset="0"/>
              </a:rPr>
              <a:t>- </a:t>
            </a:r>
            <a:endParaRPr lang="fr-FR" sz="2400" spc="80" dirty="0">
              <a:latin typeface="aliens and cows" panose="0200050604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>
            <a:extLst>
              <a:ext uri="{FF2B5EF4-FFF2-40B4-BE49-F238E27FC236}">
                <a16:creationId xmlns:a16="http://schemas.microsoft.com/office/drawing/2014/main" id="{9A8EFC60-EF5D-AB41-B8EE-E4A7E6C085C4}"/>
              </a:ext>
            </a:extLst>
          </p:cNvPr>
          <p:cNvSpPr txBox="1">
            <a:spLocks/>
          </p:cNvSpPr>
          <p:nvPr/>
        </p:nvSpPr>
        <p:spPr>
          <a:xfrm>
            <a:off x="1682750" y="2921000"/>
            <a:ext cx="4191000" cy="10919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434"/>
              </a:spcBef>
            </a:pPr>
            <a:r>
              <a:rPr lang="fr-FR" sz="3200" spc="130" dirty="0">
                <a:latin typeface="aliens and cows" panose="02000506040000020004" pitchFamily="2" charset="0"/>
              </a:rPr>
              <a:t>MERCI </a:t>
            </a:r>
            <a:r>
              <a:rPr lang="fr-FR" sz="3200" dirty="0">
                <a:latin typeface="aliens and cows" panose="02000506040000020004" pitchFamily="2" charset="0"/>
              </a:rPr>
              <a:t>À</a:t>
            </a:r>
            <a:r>
              <a:rPr lang="fr-FR" sz="3200" spc="130" dirty="0">
                <a:latin typeface="aliens and cows" panose="02000506040000020004" pitchFamily="2" charset="0"/>
              </a:rPr>
              <a:t> BIENTÔT </a:t>
            </a:r>
          </a:p>
          <a:p>
            <a:pPr marL="12700" algn="ctr">
              <a:spcBef>
                <a:spcPts val="434"/>
              </a:spcBef>
            </a:pPr>
            <a:r>
              <a:rPr lang="fr-FR" sz="3200" spc="130" dirty="0">
                <a:latin typeface="aliens and cows" panose="02000506040000020004" pitchFamily="2" charset="0"/>
              </a:rPr>
              <a:t>AU CHÂTEAU DE L’EPINAY</a:t>
            </a:r>
            <a:endParaRPr lang="fr-FR" sz="3200" spc="80" dirty="0">
              <a:latin typeface="aliens and cows" panose="0200050604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F559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774</Words>
  <Application>Microsoft Macintosh PowerPoint</Application>
  <PresentationFormat>Personnalisé</PresentationFormat>
  <Paragraphs>96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aliens and cows</vt:lpstr>
      <vt:lpstr>Arial Black</vt:lpstr>
      <vt:lpstr>Arial MT</vt:lpstr>
      <vt:lpstr>Calibri</vt:lpstr>
      <vt:lpstr>Times New Roman</vt:lpstr>
      <vt:lpstr>Trebuchet MS</vt:lpstr>
      <vt:lpstr>Wingdings</vt:lpstr>
      <vt:lpstr>Office Theme</vt:lpstr>
      <vt:lpstr>- CHÂTEAU DE L'EPINAY – France / Pays de la Loire / Saint-Georges-sur-Loire</vt:lpstr>
      <vt:lpstr>- CHÂTEAU DE L’EPINAY - France / Pays de la Loire / Saint-Georges-sur-Loire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CHÂTEAU DE L'EPINAY – France / Pays de la Loire / Saint-Georges-sur-Loire</dc:title>
  <cp:lastModifiedBy>Flavie MERIEULT</cp:lastModifiedBy>
  <cp:revision>3</cp:revision>
  <dcterms:created xsi:type="dcterms:W3CDTF">2024-05-02T11:56:56Z</dcterms:created>
  <dcterms:modified xsi:type="dcterms:W3CDTF">2024-05-06T09:40:05Z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2023-08-30T00:00:00Z</vt:filetime>
  </property>
  <property fmtid="{D5CDD505-2E9C-101B-9397-08002B2CF9AE}" pid="3" name="LastSaved">
    <vt:filetime>2024-05-02T00:00:00Z</vt:filetime>
  </property>
  <property fmtid="{D5CDD505-2E9C-101B-9397-08002B2CF9AE}" pid="4" name="Producer">
    <vt:lpwstr>iLovePDF</vt:lpwstr>
  </property>
</Properties>
</file>